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88" r:id="rId2"/>
    <p:sldId id="298" r:id="rId3"/>
    <p:sldId id="256" r:id="rId4"/>
    <p:sldId id="264" r:id="rId5"/>
    <p:sldId id="263" r:id="rId6"/>
    <p:sldId id="259" r:id="rId7"/>
    <p:sldId id="285" r:id="rId8"/>
    <p:sldId id="296" r:id="rId9"/>
    <p:sldId id="284" r:id="rId10"/>
    <p:sldId id="275" r:id="rId11"/>
    <p:sldId id="290" r:id="rId12"/>
    <p:sldId id="291" r:id="rId13"/>
    <p:sldId id="279" r:id="rId14"/>
    <p:sldId id="283" r:id="rId15"/>
    <p:sldId id="295" r:id="rId16"/>
    <p:sldId id="289" r:id="rId17"/>
    <p:sldId id="286" r:id="rId18"/>
    <p:sldId id="293" r:id="rId19"/>
    <p:sldId id="294" r:id="rId20"/>
    <p:sldId id="287" r:id="rId21"/>
    <p:sldId id="280" r:id="rId22"/>
    <p:sldId id="299" r:id="rId23"/>
    <p:sldId id="297" r:id="rId24"/>
    <p:sldId id="292" r:id="rId25"/>
  </p:sldIdLst>
  <p:sldSz cx="9144000" cy="6858000" type="screen4x3"/>
  <p:notesSz cx="6858000" cy="9144000"/>
  <p:defaultTextStyle>
    <a:defPPr>
      <a:defRPr lang="en-A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18"/>
    <a:srgbClr val="00001A"/>
    <a:srgbClr val="000010"/>
    <a:srgbClr val="00001E"/>
    <a:srgbClr val="0000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50" d="100"/>
          <a:sy n="150" d="100"/>
        </p:scale>
        <p:origin x="-114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98A780-693B-A64F-B567-CA6141AA28B8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732724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26E8C5-108E-C04C-8F32-CF2D23A7EE26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161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655782-FC22-DD48-B1D2-6D386B7324CB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78006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1A6850-CA9D-DA4B-B38E-6E6A285B0FEA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14179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BE4D13-7B71-6A49-AC66-0ACFCA605853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240389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45F418-7213-D247-9008-67D89962902B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587375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E704DA-5DC1-8646-904A-48126B3B9D7D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414854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C19547-E0FD-634B-973A-25E984BFE7CC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51496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1300F3-78A9-5B42-8FCD-C607E85CA2D2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00724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E6C4AE-5B5A-3444-905D-D5D4AEB947A6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2399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504E4B-CADE-5349-9A45-A499FEDC1DFF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921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6828772-1A0A-CD4D-A6D8-F5D6F1FEADC5}" type="slidenum">
              <a:rPr lang="en-AU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hyperlink" Target="http://www.flickr.com/photos/evan144/4206445113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3" Type="http://schemas.openxmlformats.org/officeDocument/2006/relationships/hyperlink" Target="http://creativecommons.org/licenses/by-nc-sa/2.0/deed.en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3" Type="http://schemas.openxmlformats.org/officeDocument/2006/relationships/hyperlink" Target="http://www.flickr.com/photos/vernhart/910778661/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flickr.com/photos/vernhart/910778661/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3" Type="http://schemas.openxmlformats.org/officeDocument/2006/relationships/hyperlink" Target="http://www.flickr.com/photos/kenstein/1492214304/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3" Type="http://schemas.openxmlformats.org/officeDocument/2006/relationships/hyperlink" Target="http://www.flickr.com/photos/kk/274193398/in/set-15886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3" Type="http://schemas.openxmlformats.org/officeDocument/2006/relationships/hyperlink" Target="http://www.flickr.com/photos/visualpanic/1377369881/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3" Type="http://schemas.openxmlformats.org/officeDocument/2006/relationships/hyperlink" Target="http://www.flickr.com/photos/giara/148064325/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3" Type="http://schemas.openxmlformats.org/officeDocument/2006/relationships/hyperlink" Target="http://www.flickr.com/photos/49503002894@N01/3008517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3" Type="http://schemas.openxmlformats.org/officeDocument/2006/relationships/hyperlink" Target="http://www.flickr.com/photos/chascar/553951203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Arial" charset="0"/>
              </a:rPr>
              <a:t>A picture tells a thousand words:</a:t>
            </a:r>
            <a:endParaRPr lang="en-US" dirty="0">
              <a:solidFill>
                <a:srgbClr val="FFFFFF"/>
              </a:solidFill>
              <a:latin typeface="Arial" charset="0"/>
            </a:endParaRPr>
          </a:p>
        </p:txBody>
      </p:sp>
      <p:pic>
        <p:nvPicPr>
          <p:cNvPr id="13314" name="Picture 3" descr="evan144_420644511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916832"/>
            <a:ext cx="5544219" cy="369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Box 4"/>
          <p:cNvSpPr txBox="1">
            <a:spLocks noChangeArrowheads="1"/>
          </p:cNvSpPr>
          <p:nvPr/>
        </p:nvSpPr>
        <p:spPr bwMode="auto">
          <a:xfrm>
            <a:off x="6876256" y="6453336"/>
            <a:ext cx="197358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 dirty="0">
                <a:hlinkClick r:id="rId3"/>
              </a:rPr>
              <a:t>CC FlickR image by jackdot101 </a:t>
            </a:r>
            <a:endParaRPr lang="en-US" sz="1000" dirty="0"/>
          </a:p>
        </p:txBody>
      </p:sp>
      <p:sp>
        <p:nvSpPr>
          <p:cNvPr id="2" name="Rectangle 1"/>
          <p:cNvSpPr/>
          <p:nvPr/>
        </p:nvSpPr>
        <p:spPr>
          <a:xfrm>
            <a:off x="179512" y="5805264"/>
            <a:ext cx="8784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rgbClr val="FFFFFF"/>
                </a:solidFill>
              </a:rPr>
              <a:t>using FlickR for image sharing and social networking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4212556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ChangeArrowheads="1"/>
          </p:cNvSpPr>
          <p:nvPr/>
        </p:nvSpPr>
        <p:spPr bwMode="auto">
          <a:xfrm>
            <a:off x="6012160" y="1124744"/>
            <a:ext cx="2950394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AU" sz="3600" dirty="0" smtClean="0">
                <a:solidFill>
                  <a:schemeClr val="bg1"/>
                </a:solidFill>
                <a:latin typeface="Verdana" charset="0"/>
              </a:rPr>
              <a:t>Filter for Creative Commons images</a:t>
            </a:r>
            <a:endParaRPr lang="en-AU" sz="3600" dirty="0">
              <a:solidFill>
                <a:schemeClr val="bg1"/>
              </a:solidFill>
              <a:latin typeface="Verdana" charset="0"/>
            </a:endParaRPr>
          </a:p>
        </p:txBody>
      </p:sp>
      <p:pic>
        <p:nvPicPr>
          <p:cNvPr id="26627" name="Picture 6" descr="ScreenHunter_03 Oc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16632"/>
            <a:ext cx="6296025" cy="6331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Text Box 7"/>
          <p:cNvSpPr txBox="1">
            <a:spLocks noChangeArrowheads="1"/>
          </p:cNvSpPr>
          <p:nvPr/>
        </p:nvSpPr>
        <p:spPr bwMode="auto">
          <a:xfrm>
            <a:off x="34925" y="6524625"/>
            <a:ext cx="48974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AU" sz="1400">
                <a:solidFill>
                  <a:schemeClr val="bg1"/>
                </a:solidFill>
              </a:rPr>
              <a:t>image: screengrab from </a:t>
            </a:r>
            <a:r>
              <a:rPr lang="en-AU" sz="1400">
                <a:solidFill>
                  <a:schemeClr val="bg1"/>
                </a:solidFill>
                <a:hlinkClick r:id="rId3"/>
              </a:rPr>
              <a:t>creativecommons.org</a:t>
            </a:r>
            <a:endParaRPr lang="en-AU" sz="14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2-05-28 at 11.37.46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" y="3356992"/>
            <a:ext cx="9144000" cy="898183"/>
          </a:xfrm>
          <a:prstGeom prst="rect">
            <a:avLst/>
          </a:prstGeom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755576" y="1124744"/>
            <a:ext cx="8206978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AU" sz="3600" dirty="0" smtClean="0">
                <a:solidFill>
                  <a:schemeClr val="bg1"/>
                </a:solidFill>
                <a:latin typeface="Verdana" charset="0"/>
              </a:rPr>
              <a:t>Search for a term and then click the advanced search option</a:t>
            </a:r>
            <a:endParaRPr lang="en-AU" sz="3600" dirty="0">
              <a:solidFill>
                <a:schemeClr val="bg1"/>
              </a:solidFill>
              <a:latin typeface="Verdana" charset="0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8244408" y="4221088"/>
            <a:ext cx="0" cy="1656184"/>
          </a:xfrm>
          <a:prstGeom prst="straightConnector1">
            <a:avLst/>
          </a:prstGeom>
          <a:ln w="130175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63580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2-05-28 at 11.38.10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898" y="0"/>
            <a:ext cx="5025607" cy="6858000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>
            <a:off x="1115616" y="6021288"/>
            <a:ext cx="2880320" cy="0"/>
          </a:xfrm>
          <a:prstGeom prst="straightConnector1">
            <a:avLst/>
          </a:prstGeom>
          <a:ln w="130175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23528" y="188640"/>
            <a:ext cx="3456384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AU" sz="3600" dirty="0" smtClean="0">
                <a:solidFill>
                  <a:schemeClr val="bg1"/>
                </a:solidFill>
                <a:latin typeface="Verdana" charset="0"/>
              </a:rPr>
              <a:t>Scroll to the bottom and tick the Creative Commons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AU" sz="3600" dirty="0" smtClean="0">
                <a:solidFill>
                  <a:schemeClr val="bg1"/>
                </a:solidFill>
                <a:latin typeface="Verdana" charset="0"/>
              </a:rPr>
              <a:t>Content option.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AU" sz="3600" dirty="0" smtClean="0">
                <a:solidFill>
                  <a:schemeClr val="bg1"/>
                </a:solidFill>
                <a:latin typeface="Verdana" charset="0"/>
              </a:rPr>
              <a:t>Then search again</a:t>
            </a:r>
            <a:endParaRPr lang="en-AU" sz="3600" dirty="0">
              <a:solidFill>
                <a:schemeClr val="bg1"/>
              </a:solidFill>
              <a:latin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78968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0-12-02 at 8.33.35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245"/>
            <a:ext cx="9144000" cy="59570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5577" y="6088729"/>
            <a:ext cx="82834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FFFF"/>
                </a:solidFill>
              </a:rPr>
              <a:t>http://flickrcc.bluemountains.net</a:t>
            </a:r>
          </a:p>
        </p:txBody>
      </p:sp>
    </p:spTree>
    <p:extLst>
      <p:ext uri="{BB962C8B-B14F-4D97-AF65-F5344CB8AC3E}">
        <p14:creationId xmlns:p14="http://schemas.microsoft.com/office/powerpoint/2010/main" val="2030637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0-12-02 at 8.17.20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87" y="37356"/>
            <a:ext cx="7005133" cy="6755419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H="1">
            <a:off x="6804248" y="6237312"/>
            <a:ext cx="576064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596336" y="6021288"/>
            <a:ext cx="1008112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License</a:t>
            </a:r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6804248" y="1196752"/>
            <a:ext cx="576064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6804248" y="2636912"/>
            <a:ext cx="576064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6804248" y="836712"/>
            <a:ext cx="576064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1475656" y="4797152"/>
            <a:ext cx="576064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6804248" y="5373216"/>
            <a:ext cx="576064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596336" y="5157192"/>
            <a:ext cx="1008112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Tags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452320" y="2420888"/>
            <a:ext cx="1512168" cy="64633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Organisation and sharing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524328" y="1124744"/>
            <a:ext cx="1008112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Date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52320" y="548680"/>
            <a:ext cx="1584176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Photographer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164288" y="6525344"/>
            <a:ext cx="18722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FFFFFF"/>
                </a:solidFill>
              </a:rPr>
              <a:t>CC FlickR image by </a:t>
            </a:r>
            <a:r>
              <a:rPr lang="en-US" sz="1000" dirty="0" smtClean="0">
                <a:solidFill>
                  <a:srgbClr val="FFFFFF"/>
                </a:solidFill>
                <a:hlinkClick r:id="rId3"/>
              </a:rPr>
              <a:t>Vern Hart</a:t>
            </a:r>
            <a:endParaRPr lang="en-US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63645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>
                <a:solidFill>
                  <a:srgbClr val="FFFFFF"/>
                </a:solidFill>
              </a:rPr>
              <a:t>How to acknowledge the work of others</a:t>
            </a:r>
            <a:endParaRPr lang="en-US" sz="3600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636912"/>
            <a:ext cx="8229600" cy="892696"/>
          </a:xfrm>
        </p:spPr>
        <p:txBody>
          <a:bodyPr/>
          <a:lstStyle/>
          <a:p>
            <a:pPr marL="0" indent="0" algn="ctr">
              <a:buNone/>
            </a:pPr>
            <a:r>
              <a:rPr lang="en-US" sz="2400" dirty="0" smtClean="0">
                <a:solidFill>
                  <a:srgbClr val="FFFFFF"/>
                </a:solidFill>
                <a:hlinkClick r:id="rId2"/>
              </a:rPr>
              <a:t>http://www.flickr.com/photos/vernhart/910778661/</a:t>
            </a:r>
            <a:endParaRPr lang="en-US" sz="2400" dirty="0" smtClean="0">
              <a:solidFill>
                <a:srgbClr val="FFFFFF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FFFFFF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9592" y="4509120"/>
            <a:ext cx="7272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FF"/>
                </a:solidFill>
              </a:rPr>
              <a:t>CC FlickR image by </a:t>
            </a:r>
            <a:r>
              <a:rPr lang="en-US" sz="2800" dirty="0" smtClean="0">
                <a:solidFill>
                  <a:srgbClr val="FFFFFF"/>
                </a:solidFill>
                <a:hlinkClick r:id="rId2"/>
              </a:rPr>
              <a:t>Vern Hart</a:t>
            </a:r>
            <a:endParaRPr lang="en-US" sz="2800" dirty="0">
              <a:solidFill>
                <a:srgbClr val="FFFFFF"/>
              </a:solidFill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6156176" y="3573016"/>
            <a:ext cx="0" cy="936104"/>
          </a:xfrm>
          <a:prstGeom prst="straightConnector1">
            <a:avLst/>
          </a:prstGeom>
          <a:ln w="130175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46214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556792"/>
            <a:ext cx="7211144" cy="4525963"/>
          </a:xfrm>
        </p:spPr>
        <p:txBody>
          <a:bodyPr/>
          <a:lstStyle/>
          <a:p>
            <a:pPr marL="0" indent="0" algn="ctr">
              <a:buNone/>
            </a:pPr>
            <a:r>
              <a:rPr lang="en-US" sz="4000" dirty="0" smtClean="0">
                <a:solidFill>
                  <a:srgbClr val="FFFFFF"/>
                </a:solidFill>
              </a:rPr>
              <a:t>So how can we use FlickR images in our programs?</a:t>
            </a:r>
            <a:endParaRPr lang="en-US" sz="4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1541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468313" y="-26988"/>
            <a:ext cx="4679950" cy="1143001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Arial" charset="0"/>
              </a:rPr>
              <a:t>Create your own</a:t>
            </a:r>
            <a:endParaRPr lang="en-US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8434" name="TextBox 6"/>
          <p:cNvSpPr txBox="1">
            <a:spLocks noChangeArrowheads="1"/>
          </p:cNvSpPr>
          <p:nvPr/>
        </p:nvSpPr>
        <p:spPr bwMode="auto">
          <a:xfrm>
            <a:off x="1043608" y="1196752"/>
            <a:ext cx="3457575" cy="5509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sz="2800" dirty="0">
                <a:solidFill>
                  <a:srgbClr val="FFFFFF"/>
                </a:solidFill>
              </a:rPr>
              <a:t> Photos</a:t>
            </a:r>
          </a:p>
          <a:p>
            <a:pPr eaLnBrk="1" hangingPunct="1">
              <a:buFont typeface="Arial" charset="0"/>
              <a:buChar char="•"/>
            </a:pPr>
            <a:endParaRPr lang="en-US" sz="2000" dirty="0">
              <a:solidFill>
                <a:srgbClr val="FFFFFF"/>
              </a:solidFill>
            </a:endParaRPr>
          </a:p>
          <a:p>
            <a:pPr eaLnBrk="1" hangingPunct="1">
              <a:buFont typeface="Arial" charset="0"/>
              <a:buChar char="•"/>
            </a:pPr>
            <a:r>
              <a:rPr lang="en-US" sz="2800" dirty="0">
                <a:solidFill>
                  <a:srgbClr val="FFFFFF"/>
                </a:solidFill>
              </a:rPr>
              <a:t>Screen grabs</a:t>
            </a:r>
          </a:p>
          <a:p>
            <a:pPr eaLnBrk="1" hangingPunct="1">
              <a:buFont typeface="Arial" charset="0"/>
              <a:buChar char="•"/>
            </a:pPr>
            <a:endParaRPr lang="en-US" sz="2000" dirty="0">
              <a:solidFill>
                <a:srgbClr val="FFFFFF"/>
              </a:solidFill>
            </a:endParaRPr>
          </a:p>
          <a:p>
            <a:pPr eaLnBrk="1" hangingPunct="1">
              <a:buFont typeface="Arial" charset="0"/>
              <a:buChar char="•"/>
            </a:pPr>
            <a:r>
              <a:rPr lang="en-US" sz="2800" dirty="0">
                <a:solidFill>
                  <a:srgbClr val="FFFFFF"/>
                </a:solidFill>
              </a:rPr>
              <a:t>Scanned pages</a:t>
            </a:r>
          </a:p>
          <a:p>
            <a:pPr eaLnBrk="1" hangingPunct="1">
              <a:buFont typeface="Arial" charset="0"/>
              <a:buChar char="•"/>
            </a:pPr>
            <a:endParaRPr lang="en-US" sz="2000" dirty="0">
              <a:solidFill>
                <a:srgbClr val="FFFFFF"/>
              </a:solidFill>
            </a:endParaRPr>
          </a:p>
          <a:p>
            <a:pPr eaLnBrk="1" hangingPunct="1">
              <a:buFont typeface="Arial" charset="0"/>
              <a:buChar char="•"/>
            </a:pPr>
            <a:r>
              <a:rPr lang="en-US" sz="2800" dirty="0">
                <a:solidFill>
                  <a:srgbClr val="FFFFFF"/>
                </a:solidFill>
              </a:rPr>
              <a:t>Flowcharts</a:t>
            </a:r>
          </a:p>
          <a:p>
            <a:pPr eaLnBrk="1" hangingPunct="1">
              <a:buFont typeface="Arial" charset="0"/>
              <a:buChar char="•"/>
            </a:pPr>
            <a:endParaRPr lang="en-US" sz="2000" dirty="0">
              <a:solidFill>
                <a:srgbClr val="FFFFFF"/>
              </a:solidFill>
            </a:endParaRPr>
          </a:p>
          <a:p>
            <a:pPr eaLnBrk="1" hangingPunct="1">
              <a:buFont typeface="Arial" charset="0"/>
              <a:buChar char="•"/>
            </a:pPr>
            <a:r>
              <a:rPr lang="en-US" sz="2800" dirty="0">
                <a:solidFill>
                  <a:srgbClr val="FFFFFF"/>
                </a:solidFill>
              </a:rPr>
              <a:t>Drawings</a:t>
            </a:r>
          </a:p>
          <a:p>
            <a:pPr eaLnBrk="1" hangingPunct="1">
              <a:buFont typeface="Arial" charset="0"/>
              <a:buChar char="•"/>
            </a:pPr>
            <a:endParaRPr lang="en-US" sz="2000" dirty="0">
              <a:solidFill>
                <a:srgbClr val="FFFFFF"/>
              </a:solidFill>
            </a:endParaRPr>
          </a:p>
          <a:p>
            <a:pPr eaLnBrk="1" hangingPunct="1">
              <a:buFont typeface="Arial" charset="0"/>
              <a:buChar char="•"/>
            </a:pPr>
            <a:r>
              <a:rPr lang="en-US" sz="2800" dirty="0" smtClean="0">
                <a:solidFill>
                  <a:srgbClr val="FFFFFF"/>
                </a:solidFill>
              </a:rPr>
              <a:t>Paintings</a:t>
            </a:r>
          </a:p>
          <a:p>
            <a:pPr eaLnBrk="1" hangingPunct="1">
              <a:buFont typeface="Arial" charset="0"/>
              <a:buChar char="•"/>
            </a:pPr>
            <a:endParaRPr lang="en-US" sz="2000" dirty="0" smtClean="0">
              <a:solidFill>
                <a:srgbClr val="FFFFFF"/>
              </a:solidFill>
            </a:endParaRPr>
          </a:p>
          <a:p>
            <a:pPr eaLnBrk="1" hangingPunct="1">
              <a:buFont typeface="Arial" charset="0"/>
              <a:buChar char="•"/>
            </a:pPr>
            <a:r>
              <a:rPr lang="en-US" sz="2800" dirty="0" smtClean="0">
                <a:solidFill>
                  <a:srgbClr val="FFFFFF"/>
                </a:solidFill>
              </a:rPr>
              <a:t>Short videos</a:t>
            </a:r>
            <a:endParaRPr lang="en-US" sz="2800" dirty="0">
              <a:solidFill>
                <a:srgbClr val="FFFFFF"/>
              </a:solidFill>
            </a:endParaRPr>
          </a:p>
          <a:p>
            <a:pPr eaLnBrk="1" hangingPunct="1">
              <a:buFont typeface="Arial" charset="0"/>
              <a:buChar char="•"/>
            </a:pPr>
            <a:endParaRPr lang="en-US" sz="1800" dirty="0">
              <a:solidFill>
                <a:srgbClr val="FFFFFF"/>
              </a:solidFill>
            </a:endParaRPr>
          </a:p>
          <a:p>
            <a:pPr eaLnBrk="1" hangingPunct="1">
              <a:buFont typeface="Arial" charset="0"/>
              <a:buChar char="•"/>
            </a:pPr>
            <a:endParaRPr lang="en-US" sz="1800" dirty="0">
              <a:solidFill>
                <a:srgbClr val="FFFFFF"/>
              </a:solidFill>
            </a:endParaRPr>
          </a:p>
        </p:txBody>
      </p:sp>
      <p:pic>
        <p:nvPicPr>
          <p:cNvPr id="18435" name="Picture 7" descr="paintin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22225"/>
            <a:ext cx="29448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83315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2-05-28 at 12.00.5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30" y="0"/>
            <a:ext cx="843477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16200000">
            <a:off x="-1760058" y="2195282"/>
            <a:ext cx="4248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FFFF"/>
                </a:solidFill>
              </a:rPr>
              <a:t>…and open an account</a:t>
            </a:r>
            <a:endParaRPr lang="en-US" sz="2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48563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 3"/>
          <p:cNvSpPr/>
          <p:nvPr/>
        </p:nvSpPr>
        <p:spPr>
          <a:xfrm>
            <a:off x="35496" y="0"/>
            <a:ext cx="9108504" cy="6813376"/>
          </a:xfrm>
          <a:prstGeom prst="cloud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3394720" cy="1143000"/>
          </a:xfrm>
        </p:spPr>
        <p:txBody>
          <a:bodyPr/>
          <a:lstStyle/>
          <a:p>
            <a:r>
              <a:rPr lang="en-US" dirty="0" smtClean="0"/>
              <a:t>Your ideas?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72897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Plan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5696" y="1484784"/>
            <a:ext cx="6851104" cy="4525963"/>
          </a:xfrm>
        </p:spPr>
        <p:txBody>
          <a:bodyPr/>
          <a:lstStyle/>
          <a:p>
            <a:r>
              <a:rPr lang="en-US" sz="2400" dirty="0" smtClean="0">
                <a:solidFill>
                  <a:srgbClr val="FFFFFF"/>
                </a:solidFill>
              </a:rPr>
              <a:t>How FlickR works</a:t>
            </a:r>
          </a:p>
          <a:p>
            <a:endParaRPr lang="en-US" sz="2400" dirty="0">
              <a:solidFill>
                <a:srgbClr val="FFFFFF"/>
              </a:solidFill>
            </a:endParaRPr>
          </a:p>
          <a:p>
            <a:r>
              <a:rPr lang="en-US" sz="2400" dirty="0" smtClean="0">
                <a:solidFill>
                  <a:srgbClr val="FFFFFF"/>
                </a:solidFill>
              </a:rPr>
              <a:t>Creative Commons</a:t>
            </a:r>
          </a:p>
          <a:p>
            <a:endParaRPr lang="en-US" sz="2400" dirty="0">
              <a:solidFill>
                <a:srgbClr val="FFFFFF"/>
              </a:solidFill>
            </a:endParaRPr>
          </a:p>
          <a:p>
            <a:r>
              <a:rPr lang="en-US" sz="2400" dirty="0" smtClean="0">
                <a:solidFill>
                  <a:srgbClr val="FFFFFF"/>
                </a:solidFill>
              </a:rPr>
              <a:t>FlickR as an image resource</a:t>
            </a:r>
          </a:p>
          <a:p>
            <a:endParaRPr lang="en-US" sz="2400" dirty="0">
              <a:solidFill>
                <a:srgbClr val="FFFFFF"/>
              </a:solidFill>
            </a:endParaRPr>
          </a:p>
          <a:p>
            <a:r>
              <a:rPr lang="en-US" sz="2400" dirty="0" smtClean="0">
                <a:solidFill>
                  <a:srgbClr val="FFFFFF"/>
                </a:solidFill>
              </a:rPr>
              <a:t>FlickR for storing and sharing images</a:t>
            </a:r>
          </a:p>
          <a:p>
            <a:endParaRPr lang="en-US" sz="2400" dirty="0">
              <a:solidFill>
                <a:srgbClr val="FFFFFF"/>
              </a:solidFill>
            </a:endParaRPr>
          </a:p>
          <a:p>
            <a:r>
              <a:rPr lang="en-US" sz="2400" dirty="0" smtClean="0">
                <a:solidFill>
                  <a:srgbClr val="FFFFFF"/>
                </a:solidFill>
              </a:rPr>
              <a:t>FlickR in education</a:t>
            </a:r>
          </a:p>
          <a:p>
            <a:endParaRPr lang="en-US" sz="2400" dirty="0">
              <a:solidFill>
                <a:srgbClr val="FFFFFF"/>
              </a:solidFill>
            </a:endParaRPr>
          </a:p>
          <a:p>
            <a:endParaRPr lang="en-US"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4468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49275"/>
            <a:ext cx="3394075" cy="5576888"/>
          </a:xfrm>
        </p:spPr>
        <p:txBody>
          <a:bodyPr/>
          <a:lstStyle/>
          <a:p>
            <a:pPr algn="ctr" eaLnBrk="1" hangingPunct="1">
              <a:buFontTx/>
              <a:buNone/>
            </a:pPr>
            <a:endParaRPr lang="en-AU">
              <a:solidFill>
                <a:schemeClr val="bg1"/>
              </a:solidFill>
              <a:latin typeface="Arial" charset="0"/>
            </a:endParaRPr>
          </a:p>
          <a:p>
            <a:pPr algn="ctr" eaLnBrk="1" hangingPunct="1">
              <a:buFontTx/>
              <a:buNone/>
            </a:pPr>
            <a:endParaRPr lang="en-AU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6386" name="Rectangle 1"/>
          <p:cNvSpPr>
            <a:spLocks noChangeArrowheads="1"/>
          </p:cNvSpPr>
          <p:nvPr/>
        </p:nvSpPr>
        <p:spPr bwMode="auto">
          <a:xfrm>
            <a:off x="4643438" y="404813"/>
            <a:ext cx="4321175" cy="5078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AU" dirty="0" smtClean="0">
                <a:solidFill>
                  <a:schemeClr val="bg1"/>
                </a:solidFill>
              </a:rPr>
              <a:t>Marketing and promotion</a:t>
            </a:r>
          </a:p>
          <a:p>
            <a:pPr marL="285750" indent="-285750">
              <a:buFont typeface="Arial" charset="0"/>
              <a:buChar char="•"/>
            </a:pPr>
            <a:endParaRPr lang="en-AU" dirty="0">
              <a:solidFill>
                <a:schemeClr val="bg1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AU" dirty="0" smtClean="0">
                <a:solidFill>
                  <a:schemeClr val="bg1"/>
                </a:solidFill>
              </a:rPr>
              <a:t>Illustrate </a:t>
            </a:r>
            <a:r>
              <a:rPr lang="en-AU" dirty="0">
                <a:solidFill>
                  <a:schemeClr val="bg1"/>
                </a:solidFill>
              </a:rPr>
              <a:t>concepts and details</a:t>
            </a:r>
          </a:p>
          <a:p>
            <a:endParaRPr lang="en-AU" dirty="0">
              <a:solidFill>
                <a:schemeClr val="bg1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AU" dirty="0">
                <a:solidFill>
                  <a:schemeClr val="bg1"/>
                </a:solidFill>
              </a:rPr>
              <a:t>Document </a:t>
            </a:r>
            <a:r>
              <a:rPr lang="en-AU" dirty="0" smtClean="0">
                <a:solidFill>
                  <a:schemeClr val="bg1"/>
                </a:solidFill>
              </a:rPr>
              <a:t>events &amp; </a:t>
            </a:r>
            <a:r>
              <a:rPr lang="en-AU" dirty="0">
                <a:solidFill>
                  <a:schemeClr val="bg1"/>
                </a:solidFill>
              </a:rPr>
              <a:t>c</a:t>
            </a:r>
            <a:r>
              <a:rPr lang="en-AU" dirty="0" smtClean="0">
                <a:solidFill>
                  <a:schemeClr val="bg1"/>
                </a:solidFill>
              </a:rPr>
              <a:t>elebrate achievements</a:t>
            </a:r>
            <a:endParaRPr lang="en-AU" dirty="0">
              <a:solidFill>
                <a:schemeClr val="bg1"/>
              </a:solidFill>
            </a:endParaRPr>
          </a:p>
          <a:p>
            <a:pPr marL="285750" indent="-285750">
              <a:buFont typeface="Arial" charset="0"/>
              <a:buChar char="•"/>
            </a:pPr>
            <a:endParaRPr lang="en-AU" dirty="0">
              <a:solidFill>
                <a:schemeClr val="bg1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AU" dirty="0">
                <a:solidFill>
                  <a:schemeClr val="bg1"/>
                </a:solidFill>
              </a:rPr>
              <a:t>Capture </a:t>
            </a:r>
            <a:r>
              <a:rPr lang="en-AU" dirty="0" smtClean="0">
                <a:solidFill>
                  <a:schemeClr val="bg1"/>
                </a:solidFill>
              </a:rPr>
              <a:t>student progress - eportfolios</a:t>
            </a:r>
            <a:endParaRPr lang="en-AU" dirty="0">
              <a:solidFill>
                <a:schemeClr val="bg1"/>
              </a:solidFill>
            </a:endParaRPr>
          </a:p>
          <a:p>
            <a:pPr marL="285750" indent="-285750">
              <a:buFont typeface="Arial" charset="0"/>
              <a:buChar char="•"/>
            </a:pPr>
            <a:endParaRPr lang="en-AU" dirty="0">
              <a:solidFill>
                <a:schemeClr val="bg1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AU" dirty="0">
                <a:solidFill>
                  <a:schemeClr val="bg1"/>
                </a:solidFill>
              </a:rPr>
              <a:t>Inspire reflection and discussion</a:t>
            </a:r>
          </a:p>
          <a:p>
            <a:pPr marL="285750" indent="-285750">
              <a:buFont typeface="Arial" charset="0"/>
              <a:buChar char="•"/>
            </a:pPr>
            <a:endParaRPr lang="en-AU" dirty="0">
              <a:solidFill>
                <a:schemeClr val="bg1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AU" dirty="0">
                <a:solidFill>
                  <a:schemeClr val="bg1"/>
                </a:solidFill>
              </a:rPr>
              <a:t>Illustrate processes and procedures</a:t>
            </a:r>
          </a:p>
          <a:p>
            <a:pPr marL="285750" indent="-285750">
              <a:buFont typeface="Arial" charset="0"/>
              <a:buChar char="•"/>
            </a:pPr>
            <a:endParaRPr lang="en-AU" dirty="0">
              <a:solidFill>
                <a:schemeClr val="bg1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AU" dirty="0" smtClean="0">
                <a:solidFill>
                  <a:schemeClr val="bg1"/>
                </a:solidFill>
              </a:rPr>
              <a:t>Digital stories </a:t>
            </a:r>
            <a:endParaRPr lang="en-AU" dirty="0">
              <a:solidFill>
                <a:schemeClr val="bg1"/>
              </a:solidFill>
            </a:endParaRPr>
          </a:p>
          <a:p>
            <a:endParaRPr lang="en-AU" dirty="0">
              <a:solidFill>
                <a:schemeClr val="bg1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AU" dirty="0">
                <a:solidFill>
                  <a:schemeClr val="bg1"/>
                </a:solidFill>
              </a:rPr>
              <a:t>Create visual portfolios or galleries</a:t>
            </a:r>
          </a:p>
          <a:p>
            <a:pPr marL="285750" indent="-285750">
              <a:buFont typeface="Arial" charset="0"/>
              <a:buChar char="•"/>
            </a:pPr>
            <a:endParaRPr lang="en-AU" dirty="0">
              <a:solidFill>
                <a:schemeClr val="bg1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AU" dirty="0" smtClean="0">
                <a:solidFill>
                  <a:schemeClr val="bg1"/>
                </a:solidFill>
              </a:rPr>
              <a:t>Capture attention</a:t>
            </a:r>
            <a:endParaRPr lang="en-AU" dirty="0">
              <a:solidFill>
                <a:schemeClr val="bg1"/>
              </a:solidFill>
            </a:endParaRPr>
          </a:p>
        </p:txBody>
      </p:sp>
      <p:pic>
        <p:nvPicPr>
          <p:cNvPr id="16387" name="Picture 3" descr="ki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9400" y="0"/>
            <a:ext cx="6051550" cy="683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500563" y="6524625"/>
            <a:ext cx="2771775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50" i="1" dirty="0">
                <a:hlinkClick r:id="rId3"/>
              </a:rPr>
              <a:t>CC FlickR image by Runs with Scissors </a:t>
            </a:r>
            <a:endParaRPr lang="en-US" sz="1050" i="1" dirty="0"/>
          </a:p>
        </p:txBody>
      </p:sp>
    </p:spTree>
    <p:extLst>
      <p:ext uri="{BB962C8B-B14F-4D97-AF65-F5344CB8AC3E}">
        <p14:creationId xmlns:p14="http://schemas.microsoft.com/office/powerpoint/2010/main" val="26946587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0-12-02 at 9.05.09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188" y="0"/>
            <a:ext cx="5245812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13577" y="691042"/>
            <a:ext cx="3285259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i="1" dirty="0" smtClean="0">
                <a:solidFill>
                  <a:srgbClr val="FFFFFF"/>
                </a:solidFill>
              </a:rPr>
              <a:t>At a course level…</a:t>
            </a:r>
          </a:p>
          <a:p>
            <a:endParaRPr lang="en-US" sz="2800" dirty="0">
              <a:solidFill>
                <a:srgbClr val="FFFFFF"/>
              </a:solidFill>
            </a:endParaRPr>
          </a:p>
          <a:p>
            <a:r>
              <a:rPr lang="en-US" sz="2800" dirty="0">
                <a:solidFill>
                  <a:srgbClr val="FFFFFF"/>
                </a:solidFill>
              </a:rPr>
              <a:t>g</a:t>
            </a:r>
            <a:r>
              <a:rPr lang="en-US" sz="2800" dirty="0" smtClean="0">
                <a:solidFill>
                  <a:srgbClr val="FFFFFF"/>
                </a:solidFill>
              </a:rPr>
              <a:t>roups</a:t>
            </a:r>
          </a:p>
          <a:p>
            <a:endParaRPr lang="en-US" sz="2800" dirty="0">
              <a:solidFill>
                <a:srgbClr val="FFFFFF"/>
              </a:solidFill>
            </a:endParaRPr>
          </a:p>
          <a:p>
            <a:r>
              <a:rPr lang="en-US" sz="2800" dirty="0" smtClean="0">
                <a:solidFill>
                  <a:srgbClr val="FFFFFF"/>
                </a:solidFill>
              </a:rPr>
              <a:t>exhibitions</a:t>
            </a:r>
          </a:p>
          <a:p>
            <a:endParaRPr lang="en-US" sz="2800" dirty="0">
              <a:solidFill>
                <a:srgbClr val="FFFFFF"/>
              </a:solidFill>
            </a:endParaRPr>
          </a:p>
          <a:p>
            <a:r>
              <a:rPr lang="en-US" sz="2800" dirty="0">
                <a:solidFill>
                  <a:srgbClr val="FFFFFF"/>
                </a:solidFill>
              </a:rPr>
              <a:t>t</a:t>
            </a:r>
            <a:r>
              <a:rPr lang="en-US" sz="2800" dirty="0" smtClean="0">
                <a:solidFill>
                  <a:srgbClr val="FFFFFF"/>
                </a:solidFill>
              </a:rPr>
              <a:t>hemed collections</a:t>
            </a:r>
          </a:p>
          <a:p>
            <a:endParaRPr lang="en-US" sz="2800" dirty="0">
              <a:solidFill>
                <a:srgbClr val="FFFFFF"/>
              </a:solidFill>
            </a:endParaRPr>
          </a:p>
          <a:p>
            <a:r>
              <a:rPr lang="en-US" sz="2800" dirty="0" smtClean="0">
                <a:solidFill>
                  <a:srgbClr val="FFFFFF"/>
                </a:solidFill>
              </a:rPr>
              <a:t>slideshows</a:t>
            </a:r>
          </a:p>
          <a:p>
            <a:endParaRPr lang="en-US" sz="2800" dirty="0">
              <a:solidFill>
                <a:srgbClr val="FFFFFF"/>
              </a:solidFill>
            </a:endParaRPr>
          </a:p>
          <a:p>
            <a:r>
              <a:rPr lang="en-US" sz="2800" dirty="0">
                <a:solidFill>
                  <a:srgbClr val="FFFFFF"/>
                </a:solidFill>
              </a:rPr>
              <a:t>e</a:t>
            </a:r>
            <a:r>
              <a:rPr lang="en-US" sz="2800" dirty="0" smtClean="0">
                <a:solidFill>
                  <a:srgbClr val="FFFFFF"/>
                </a:solidFill>
              </a:rPr>
              <a:t>mbeds</a:t>
            </a:r>
          </a:p>
          <a:p>
            <a:endParaRPr lang="en-US" dirty="0">
              <a:solidFill>
                <a:srgbClr val="FFFFFF"/>
              </a:solidFill>
            </a:endParaRPr>
          </a:p>
          <a:p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2633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2-06-05 at 10.30.23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0"/>
            <a:ext cx="53264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1974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FlickR Groups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2780928"/>
            <a:ext cx="1440160" cy="461665"/>
          </a:xfrm>
          <a:prstGeom prst="rect">
            <a:avLst/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9C9CDF"/>
                </a:solidFill>
              </a:rPr>
              <a:t>student</a:t>
            </a:r>
            <a:endParaRPr lang="en-US" sz="2400" dirty="0">
              <a:solidFill>
                <a:srgbClr val="9C9CD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7544" y="4869160"/>
            <a:ext cx="1944216" cy="1569660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Personally managed </a:t>
            </a:r>
            <a:br>
              <a:rPr lang="en-US" sz="2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en-US" sz="2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e-portfolios </a:t>
            </a:r>
            <a:br>
              <a:rPr lang="en-US" sz="2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en-US" sz="2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of work</a:t>
            </a:r>
            <a:endParaRPr lang="en-US" sz="24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3968" y="2060848"/>
            <a:ext cx="2088232" cy="2308324"/>
          </a:xfrm>
          <a:prstGeom prst="rect">
            <a:avLst/>
          </a:prstGeom>
          <a:noFill/>
          <a:ln>
            <a:solidFill>
              <a:schemeClr val="accent1">
                <a:lumMod val="9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3600" dirty="0" smtClean="0">
              <a:solidFill>
                <a:srgbClr val="FFFFFF"/>
              </a:solidFill>
            </a:endParaRPr>
          </a:p>
          <a:p>
            <a:pPr algn="ctr"/>
            <a:r>
              <a:rPr lang="en-US" sz="3600" dirty="0" smtClean="0">
                <a:solidFill>
                  <a:schemeClr val="accent1">
                    <a:lumMod val="90000"/>
                  </a:schemeClr>
                </a:solidFill>
              </a:rPr>
              <a:t>Course</a:t>
            </a:r>
            <a:r>
              <a:rPr lang="en-US" sz="2400" dirty="0" smtClean="0">
                <a:solidFill>
                  <a:schemeClr val="accent1">
                    <a:lumMod val="90000"/>
                  </a:schemeClr>
                </a:solidFill>
              </a:rPr>
              <a:t> </a:t>
            </a:r>
            <a:r>
              <a:rPr lang="en-US" sz="3600" dirty="0" smtClean="0">
                <a:solidFill>
                  <a:schemeClr val="accent1">
                    <a:lumMod val="90000"/>
                  </a:schemeClr>
                </a:solidFill>
              </a:rPr>
              <a:t>group</a:t>
            </a:r>
          </a:p>
          <a:p>
            <a:pPr algn="ctr"/>
            <a:endParaRPr lang="en-US" sz="3600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67744" y="2276872"/>
            <a:ext cx="1656184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</a:rPr>
              <a:t>Assessment items</a:t>
            </a:r>
            <a:endParaRPr 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76256" y="2132856"/>
            <a:ext cx="1944216" cy="83099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FFFF"/>
                </a:solidFill>
              </a:rPr>
              <a:t>Galleries of examples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76256" y="3284984"/>
            <a:ext cx="1944216" cy="83099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FFFF"/>
                </a:solidFill>
              </a:rPr>
              <a:t>Embeddable Slideshows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76256" y="4437112"/>
            <a:ext cx="1944216" cy="83099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FFFF"/>
                </a:solidFill>
              </a:rPr>
              <a:t>Dynamic feeds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76256" y="5589240"/>
            <a:ext cx="1944216" cy="83099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FFFF"/>
                </a:solidFill>
              </a:rPr>
              <a:t>Course resources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67544" y="2132856"/>
            <a:ext cx="1440160" cy="461665"/>
          </a:xfrm>
          <a:prstGeom prst="rect">
            <a:avLst/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9C9CDF"/>
                </a:solidFill>
              </a:rPr>
              <a:t>student</a:t>
            </a:r>
            <a:endParaRPr lang="en-US" sz="2400" dirty="0">
              <a:solidFill>
                <a:srgbClr val="9C9CD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7544" y="1484784"/>
            <a:ext cx="1440160" cy="461665"/>
          </a:xfrm>
          <a:prstGeom prst="rect">
            <a:avLst/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9C9CDF"/>
                </a:solidFill>
              </a:rPr>
              <a:t>student</a:t>
            </a:r>
            <a:endParaRPr lang="en-US" sz="2400" dirty="0">
              <a:solidFill>
                <a:srgbClr val="9C9CD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7544" y="4077072"/>
            <a:ext cx="1440160" cy="461665"/>
          </a:xfrm>
          <a:prstGeom prst="rect">
            <a:avLst/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9C9CDF"/>
                </a:solidFill>
              </a:rPr>
              <a:t>student</a:t>
            </a:r>
            <a:endParaRPr lang="en-US" sz="2400" dirty="0">
              <a:solidFill>
                <a:srgbClr val="9C9CD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7544" y="3429000"/>
            <a:ext cx="1440160" cy="461665"/>
          </a:xfrm>
          <a:prstGeom prst="rect">
            <a:avLst/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9C9CDF"/>
                </a:solidFill>
              </a:rPr>
              <a:t>student</a:t>
            </a:r>
            <a:endParaRPr lang="en-US" sz="2400" dirty="0">
              <a:solidFill>
                <a:srgbClr val="9C9CDF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267744" y="3284984"/>
            <a:ext cx="1656184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</a:rPr>
              <a:t>Project outcomes</a:t>
            </a:r>
            <a:endParaRPr 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24" name="Straight Arrow Connector 23"/>
          <p:cNvCxnSpPr>
            <a:stCxn id="20" idx="2"/>
          </p:cNvCxnSpPr>
          <p:nvPr/>
        </p:nvCxnSpPr>
        <p:spPr>
          <a:xfrm>
            <a:off x="1187624" y="4538737"/>
            <a:ext cx="0" cy="330423"/>
          </a:xfrm>
          <a:prstGeom prst="straightConnector1">
            <a:avLst/>
          </a:prstGeom>
          <a:ln w="635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1979712" y="3645024"/>
            <a:ext cx="288032" cy="0"/>
          </a:xfrm>
          <a:prstGeom prst="straightConnector1">
            <a:avLst/>
          </a:prstGeom>
          <a:ln w="635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979712" y="2636912"/>
            <a:ext cx="288032" cy="0"/>
          </a:xfrm>
          <a:prstGeom prst="straightConnector1">
            <a:avLst/>
          </a:prstGeom>
          <a:ln w="635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3995936" y="3140968"/>
            <a:ext cx="288032" cy="0"/>
          </a:xfrm>
          <a:prstGeom prst="straightConnector1">
            <a:avLst/>
          </a:prstGeom>
          <a:ln w="635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876256" y="980728"/>
            <a:ext cx="1944216" cy="83099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FFFF"/>
                </a:solidFill>
              </a:rPr>
              <a:t>Discussion</a:t>
            </a:r>
          </a:p>
          <a:p>
            <a:pPr algn="ctr"/>
            <a:r>
              <a:rPr lang="en-US" sz="2400" dirty="0" smtClean="0">
                <a:solidFill>
                  <a:srgbClr val="FFFFFF"/>
                </a:solidFill>
              </a:rPr>
              <a:t>forums</a:t>
            </a:r>
            <a:endParaRPr lang="en-US" sz="2400" dirty="0">
              <a:solidFill>
                <a:srgbClr val="FFFFFF"/>
              </a:solidFill>
            </a:endParaRPr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6588224" y="1412776"/>
            <a:ext cx="288032" cy="0"/>
          </a:xfrm>
          <a:prstGeom prst="straightConnector1">
            <a:avLst/>
          </a:prstGeom>
          <a:ln w="635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6588224" y="6093296"/>
            <a:ext cx="288032" cy="0"/>
          </a:xfrm>
          <a:prstGeom prst="straightConnector1">
            <a:avLst/>
          </a:prstGeom>
          <a:ln w="635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6588224" y="4797152"/>
            <a:ext cx="288032" cy="0"/>
          </a:xfrm>
          <a:prstGeom prst="straightConnector1">
            <a:avLst/>
          </a:prstGeom>
          <a:ln w="635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6588224" y="3645024"/>
            <a:ext cx="288032" cy="0"/>
          </a:xfrm>
          <a:prstGeom prst="straightConnector1">
            <a:avLst/>
          </a:prstGeom>
          <a:ln w="635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6588224" y="2492896"/>
            <a:ext cx="288032" cy="0"/>
          </a:xfrm>
          <a:prstGeom prst="straightConnector1">
            <a:avLst/>
          </a:prstGeom>
          <a:ln w="635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6588224" y="1412776"/>
            <a:ext cx="0" cy="468052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69610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Guides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>
                <a:solidFill>
                  <a:srgbClr val="FFFFFF"/>
                </a:solidFill>
              </a:rPr>
              <a:t>Getting started in FlickR - http://robynjay.wikispaces.com/FlickR</a:t>
            </a:r>
          </a:p>
          <a:p>
            <a:endParaRPr lang="en-US" sz="2000" dirty="0" smtClean="0">
              <a:solidFill>
                <a:srgbClr val="FFFFFF"/>
              </a:solidFill>
            </a:endParaRPr>
          </a:p>
          <a:p>
            <a:r>
              <a:rPr lang="en-US" sz="2000" dirty="0" smtClean="0">
                <a:solidFill>
                  <a:srgbClr val="FFFFFF"/>
                </a:solidFill>
              </a:rPr>
              <a:t>A guide to using FlickR in education – </a:t>
            </a:r>
            <a:br>
              <a:rPr lang="en-US" sz="2000" dirty="0" smtClean="0">
                <a:solidFill>
                  <a:srgbClr val="FFFFFF"/>
                </a:solidFill>
              </a:rPr>
            </a:br>
            <a:r>
              <a:rPr lang="en-US" sz="2000" dirty="0" smtClean="0">
                <a:solidFill>
                  <a:srgbClr val="FFFFFF"/>
                </a:solidFill>
              </a:rPr>
              <a:t>http://robynjay.wikispaces.com/flickreducation</a:t>
            </a:r>
          </a:p>
          <a:p>
            <a:endParaRPr lang="en-US" sz="2000" dirty="0" smtClean="0">
              <a:solidFill>
                <a:srgbClr val="FFFFFF"/>
              </a:solidFill>
            </a:endParaRPr>
          </a:p>
          <a:p>
            <a:r>
              <a:rPr lang="en-US" sz="2000" dirty="0" smtClean="0">
                <a:solidFill>
                  <a:srgbClr val="FFFFFF"/>
                </a:solidFill>
              </a:rPr>
              <a:t>FlickR 3rd party tools - http://robynjay.wikispaces.com/FlickR_tools</a:t>
            </a:r>
          </a:p>
          <a:p>
            <a:endParaRPr lang="en-US" sz="2000" dirty="0" smtClean="0">
              <a:solidFill>
                <a:srgbClr val="FFFFFF"/>
              </a:solidFill>
            </a:endParaRPr>
          </a:p>
          <a:p>
            <a:r>
              <a:rPr lang="en-US" sz="2000" dirty="0" smtClean="0">
                <a:solidFill>
                  <a:srgbClr val="FFFFFF"/>
                </a:solidFill>
              </a:rPr>
              <a:t>FlickR slideshow creation tools – </a:t>
            </a:r>
            <a:br>
              <a:rPr lang="en-US" sz="2000" dirty="0" smtClean="0">
                <a:solidFill>
                  <a:srgbClr val="FFFFFF"/>
                </a:solidFill>
              </a:rPr>
            </a:br>
            <a:r>
              <a:rPr lang="en-US" sz="2000" dirty="0" smtClean="0">
                <a:solidFill>
                  <a:srgbClr val="FFFFFF"/>
                </a:solidFill>
              </a:rPr>
              <a:t>http://robynjay.wikispaces.com/flickrslideshows</a:t>
            </a:r>
          </a:p>
          <a:p>
            <a:endParaRPr lang="en-US" sz="2000" dirty="0" smtClean="0">
              <a:solidFill>
                <a:srgbClr val="FFFFFF"/>
              </a:solidFill>
            </a:endParaRPr>
          </a:p>
          <a:p>
            <a:r>
              <a:rPr lang="en-US" sz="2000" dirty="0" smtClean="0">
                <a:solidFill>
                  <a:srgbClr val="FFFFFF"/>
                </a:solidFill>
              </a:rPr>
              <a:t>Online image editors - http://robynjay.wikispaces.com/image_editors</a:t>
            </a:r>
            <a:endParaRPr lang="en-US" sz="2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1185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528" y="908720"/>
            <a:ext cx="3887788" cy="4392613"/>
          </a:xfrm>
        </p:spPr>
        <p:txBody>
          <a:bodyPr/>
          <a:lstStyle/>
          <a:p>
            <a:pPr algn="l" eaLnBrk="1" hangingPunct="1"/>
            <a:r>
              <a:rPr lang="en-AU" sz="3600" dirty="0">
                <a:solidFill>
                  <a:schemeClr val="bg1"/>
                </a:solidFill>
                <a:latin typeface="Verdana" charset="0"/>
              </a:rPr>
              <a:t>It is said </a:t>
            </a:r>
          </a:p>
          <a:p>
            <a:pPr algn="l" eaLnBrk="1" hangingPunct="1"/>
            <a:r>
              <a:rPr lang="en-AU" sz="3600" dirty="0">
                <a:solidFill>
                  <a:schemeClr val="bg1"/>
                </a:solidFill>
                <a:latin typeface="Verdana" charset="0"/>
              </a:rPr>
              <a:t>that picture tells a thousand </a:t>
            </a:r>
            <a:r>
              <a:rPr lang="en-AU" sz="3600" dirty="0" smtClean="0">
                <a:solidFill>
                  <a:schemeClr val="bg1"/>
                </a:solidFill>
                <a:latin typeface="Verdana" charset="0"/>
              </a:rPr>
              <a:t>words</a:t>
            </a:r>
          </a:p>
          <a:p>
            <a:pPr algn="l" eaLnBrk="1" hangingPunct="1"/>
            <a:endParaRPr lang="en-AU" sz="3600" dirty="0">
              <a:solidFill>
                <a:schemeClr val="bg1"/>
              </a:solidFill>
              <a:latin typeface="Verdana" charset="0"/>
            </a:endParaRPr>
          </a:p>
        </p:txBody>
      </p:sp>
      <p:pic>
        <p:nvPicPr>
          <p:cNvPr id="13315" name="Picture 4" descr="274193398_3c8a09c220_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4388" y="-26988"/>
            <a:ext cx="4627562" cy="695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Text Box 5"/>
          <p:cNvSpPr txBox="1">
            <a:spLocks noChangeArrowheads="1"/>
          </p:cNvSpPr>
          <p:nvPr/>
        </p:nvSpPr>
        <p:spPr bwMode="auto">
          <a:xfrm>
            <a:off x="8027988" y="6553200"/>
            <a:ext cx="13684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AU" sz="1400">
                <a:solidFill>
                  <a:schemeClr val="bg1"/>
                </a:solidFill>
              </a:rPr>
              <a:t>image:  </a:t>
            </a:r>
            <a:r>
              <a:rPr lang="en-AU" sz="1400">
                <a:solidFill>
                  <a:schemeClr val="bg1"/>
                </a:solidFill>
                <a:hlinkClick r:id="rId3"/>
              </a:rPr>
              <a:t>KK+</a:t>
            </a:r>
            <a:endParaRPr lang="en-AU" sz="14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684212" y="188913"/>
            <a:ext cx="7056139" cy="792162"/>
          </a:xfrm>
        </p:spPr>
        <p:txBody>
          <a:bodyPr/>
          <a:lstStyle/>
          <a:p>
            <a:pPr algn="l" eaLnBrk="1" hangingPunct="1"/>
            <a:r>
              <a:rPr lang="en-AU" sz="4000" dirty="0" smtClean="0">
                <a:solidFill>
                  <a:schemeClr val="bg1"/>
                </a:solidFill>
                <a:latin typeface="Verdana" charset="0"/>
              </a:rPr>
              <a:t>Instruct or demonstrate</a:t>
            </a:r>
            <a:endParaRPr lang="en-AU" sz="4000" dirty="0">
              <a:solidFill>
                <a:schemeClr val="bg1"/>
              </a:solidFill>
              <a:latin typeface="Verdana" charset="0"/>
            </a:endParaRPr>
          </a:p>
        </p:txBody>
      </p:sp>
      <p:pic>
        <p:nvPicPr>
          <p:cNvPr id="16387" name="Picture 5" descr="1377369881_86215196d0_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" y="1092200"/>
            <a:ext cx="9144000" cy="608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Text Box 6"/>
          <p:cNvSpPr txBox="1">
            <a:spLocks noChangeArrowheads="1"/>
          </p:cNvSpPr>
          <p:nvPr/>
        </p:nvSpPr>
        <p:spPr bwMode="auto">
          <a:xfrm>
            <a:off x="7451725" y="6858000"/>
            <a:ext cx="16922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AU" sz="1400">
                <a:solidFill>
                  <a:schemeClr val="bg1"/>
                </a:solidFill>
              </a:rPr>
              <a:t>image:  </a:t>
            </a:r>
            <a:r>
              <a:rPr lang="en-AU" sz="1400">
                <a:solidFill>
                  <a:schemeClr val="bg1"/>
                </a:solidFill>
                <a:hlinkClick r:id="rId3"/>
              </a:rPr>
              <a:t>visualpanic</a:t>
            </a:r>
            <a:endParaRPr lang="en-AU" sz="14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148064325_e2ba919d06_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-198438"/>
            <a:ext cx="10404475" cy="705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724128" y="548680"/>
            <a:ext cx="3096120" cy="1800175"/>
          </a:xfrm>
        </p:spPr>
        <p:txBody>
          <a:bodyPr/>
          <a:lstStyle/>
          <a:p>
            <a:pPr algn="l" eaLnBrk="1" hangingPunct="1"/>
            <a:r>
              <a:rPr lang="en-AU" sz="4000" dirty="0" smtClean="0">
                <a:solidFill>
                  <a:schemeClr val="bg1"/>
                </a:solidFill>
                <a:latin typeface="Verdana" charset="0"/>
              </a:rPr>
              <a:t>Connect and inspire</a:t>
            </a:r>
            <a:endParaRPr lang="en-AU" sz="4000" dirty="0">
              <a:solidFill>
                <a:schemeClr val="bg1"/>
              </a:solidFill>
              <a:latin typeface="Verdana" charset="0"/>
            </a:endParaRPr>
          </a:p>
        </p:txBody>
      </p:sp>
      <p:sp>
        <p:nvSpPr>
          <p:cNvPr id="18436" name="Text Box 5"/>
          <p:cNvSpPr txBox="1">
            <a:spLocks noChangeArrowheads="1"/>
          </p:cNvSpPr>
          <p:nvPr/>
        </p:nvSpPr>
        <p:spPr bwMode="auto">
          <a:xfrm>
            <a:off x="34925" y="6653213"/>
            <a:ext cx="17287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AU" sz="1400">
                <a:solidFill>
                  <a:schemeClr val="bg1"/>
                </a:solidFill>
              </a:rPr>
              <a:t>image: </a:t>
            </a:r>
            <a:r>
              <a:rPr lang="en-AU" sz="1400">
                <a:solidFill>
                  <a:schemeClr val="bg1"/>
                </a:solidFill>
                <a:hlinkClick r:id="rId3"/>
              </a:rPr>
              <a:t>Giara</a:t>
            </a:r>
            <a:endParaRPr lang="en-AU" sz="14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691680" y="116632"/>
            <a:ext cx="7128792" cy="720725"/>
          </a:xfrm>
        </p:spPr>
        <p:txBody>
          <a:bodyPr/>
          <a:lstStyle/>
          <a:p>
            <a:pPr eaLnBrk="1" hangingPunct="1"/>
            <a:r>
              <a:rPr lang="en-AU" sz="4000" dirty="0" smtClean="0">
                <a:solidFill>
                  <a:schemeClr val="bg1"/>
                </a:solidFill>
                <a:latin typeface="Verdana" charset="0"/>
              </a:rPr>
              <a:t>Narrate and celebrate</a:t>
            </a:r>
            <a:endParaRPr lang="en-AU" sz="4000" dirty="0">
              <a:solidFill>
                <a:schemeClr val="bg1"/>
              </a:solidFill>
              <a:latin typeface="Verdana" charset="0"/>
            </a:endParaRPr>
          </a:p>
        </p:txBody>
      </p:sp>
      <p:pic>
        <p:nvPicPr>
          <p:cNvPr id="20483" name="Picture 4" descr="3008517_90fb7d31ef_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854075"/>
            <a:ext cx="8137526" cy="610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Text Box 5"/>
          <p:cNvSpPr txBox="1">
            <a:spLocks noChangeArrowheads="1"/>
          </p:cNvSpPr>
          <p:nvPr/>
        </p:nvSpPr>
        <p:spPr bwMode="auto">
          <a:xfrm>
            <a:off x="34925" y="6653213"/>
            <a:ext cx="17287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AU" sz="1400"/>
              <a:t>image:  </a:t>
            </a:r>
            <a:r>
              <a:rPr lang="en-AU" sz="1400">
                <a:hlinkClick r:id="rId3"/>
              </a:rPr>
              <a:t>KK+</a:t>
            </a:r>
            <a:endParaRPr lang="en-AU" sz="14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Arial" charset="0"/>
              </a:rPr>
              <a:t>We can create our own</a:t>
            </a:r>
            <a:endParaRPr lang="en-US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7410" name="Title 1"/>
          <p:cNvSpPr>
            <a:spLocks noGrp="1"/>
          </p:cNvSpPr>
          <p:nvPr>
            <p:ph idx="1"/>
          </p:nvPr>
        </p:nvSpPr>
        <p:spPr>
          <a:xfrm>
            <a:off x="468313" y="1557338"/>
            <a:ext cx="8229600" cy="4525962"/>
          </a:xfrm>
        </p:spPr>
        <p:txBody>
          <a:bodyPr/>
          <a:lstStyle/>
          <a:p>
            <a:r>
              <a:rPr lang="en-US" sz="4000">
                <a:latin typeface="Arial" charset="0"/>
              </a:rPr>
              <a:t>don’t reinvent the wheel!</a:t>
            </a:r>
          </a:p>
        </p:txBody>
      </p:sp>
      <p:pic>
        <p:nvPicPr>
          <p:cNvPr id="17411" name="Picture 4" descr="chascar_55395120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484784"/>
            <a:ext cx="5738813" cy="393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Content Placeholder 2"/>
          <p:cNvSpPr txBox="1">
            <a:spLocks/>
          </p:cNvSpPr>
          <p:nvPr/>
        </p:nvSpPr>
        <p:spPr bwMode="auto">
          <a:xfrm rot="-5400000">
            <a:off x="6464300" y="3625850"/>
            <a:ext cx="2519363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en-US" sz="1400">
                <a:solidFill>
                  <a:srgbClr val="FFFFFF"/>
                </a:solidFill>
              </a:rPr>
              <a:t>CC FlickR image by </a:t>
            </a:r>
            <a:r>
              <a:rPr lang="en-US" sz="1400">
                <a:hlinkClick r:id="rId3"/>
              </a:rPr>
              <a:t>chascar</a:t>
            </a:r>
            <a:r>
              <a:rPr lang="en-US" sz="1400"/>
              <a:t> </a:t>
            </a:r>
            <a:endParaRPr lang="en-US" sz="3200"/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539552" y="5445224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smtClean="0">
                <a:solidFill>
                  <a:srgbClr val="FFFFFF"/>
                </a:solidFill>
                <a:latin typeface="Arial" charset="0"/>
              </a:rPr>
              <a:t>but don’t reinvent the wheel!</a:t>
            </a:r>
            <a:endParaRPr lang="en-US" dirty="0">
              <a:solidFill>
                <a:srgbClr val="FFFFFF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32919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2-06-05 at 9.59.31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0"/>
            <a:ext cx="8799071" cy="6858000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1403648" y="908720"/>
            <a:ext cx="6768752" cy="547260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1835696" y="1052736"/>
            <a:ext cx="6552728" cy="540060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09230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2720" y="5565770"/>
            <a:ext cx="35203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www.flickr.com</a:t>
            </a:r>
            <a:endParaRPr lang="en-US" sz="4000" dirty="0">
              <a:solidFill>
                <a:schemeClr val="bg1"/>
              </a:solidFill>
            </a:endParaRPr>
          </a:p>
        </p:txBody>
      </p:sp>
      <p:pic>
        <p:nvPicPr>
          <p:cNvPr id="7" name="Picture 6" descr="Screen shot 2010-12-02 at 8.13.08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20774"/>
            <a:ext cx="9144000" cy="3565100"/>
          </a:xfrm>
          <a:prstGeom prst="rect">
            <a:avLst/>
          </a:prstGeom>
        </p:spPr>
      </p:pic>
      <p:sp>
        <p:nvSpPr>
          <p:cNvPr id="4" name="TextBox 6"/>
          <p:cNvSpPr txBox="1">
            <a:spLocks noChangeArrowheads="1"/>
          </p:cNvSpPr>
          <p:nvPr/>
        </p:nvSpPr>
        <p:spPr bwMode="auto">
          <a:xfrm flipH="1">
            <a:off x="179512" y="260648"/>
            <a:ext cx="864076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800" dirty="0">
                <a:solidFill>
                  <a:srgbClr val="FFFFFF"/>
                </a:solidFill>
              </a:rPr>
              <a:t>FlickR offers over  160 million images with a </a:t>
            </a:r>
            <a:br>
              <a:rPr lang="en-US" sz="2800" dirty="0">
                <a:solidFill>
                  <a:srgbClr val="FFFFFF"/>
                </a:solidFill>
              </a:rPr>
            </a:br>
            <a:r>
              <a:rPr lang="en-US" sz="2800" dirty="0">
                <a:solidFill>
                  <a:srgbClr val="FFFFFF"/>
                </a:solidFill>
              </a:rPr>
              <a:t>Creative Commons </a:t>
            </a:r>
            <a:r>
              <a:rPr lang="en-US" sz="2800" dirty="0" smtClean="0">
                <a:solidFill>
                  <a:srgbClr val="FFFFFF"/>
                </a:solidFill>
              </a:rPr>
              <a:t>license</a:t>
            </a:r>
            <a:endParaRPr lang="en-US" sz="2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3671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313</Words>
  <Application>Microsoft Macintosh PowerPoint</Application>
  <PresentationFormat>On-screen Show (4:3)</PresentationFormat>
  <Paragraphs>117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Default Design</vt:lpstr>
      <vt:lpstr>A picture tells a thousand words:</vt:lpstr>
      <vt:lpstr>Plan</vt:lpstr>
      <vt:lpstr>PowerPoint Presentation</vt:lpstr>
      <vt:lpstr>PowerPoint Presentation</vt:lpstr>
      <vt:lpstr>PowerPoint Presentation</vt:lpstr>
      <vt:lpstr>PowerPoint Presentation</vt:lpstr>
      <vt:lpstr>We can create our own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to acknowledge the work of others</vt:lpstr>
      <vt:lpstr>PowerPoint Presentation</vt:lpstr>
      <vt:lpstr>Create your own</vt:lpstr>
      <vt:lpstr>PowerPoint Presentation</vt:lpstr>
      <vt:lpstr>Your ideas?</vt:lpstr>
      <vt:lpstr>PowerPoint Presentation</vt:lpstr>
      <vt:lpstr>PowerPoint Presentation</vt:lpstr>
      <vt:lpstr>PowerPoint Presentation</vt:lpstr>
      <vt:lpstr>FlickR Groups</vt:lpstr>
      <vt:lpstr>Guides</vt:lpstr>
    </vt:vector>
  </TitlesOfParts>
  <Company>DET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Robyn Jay</dc:creator>
  <cp:lastModifiedBy>Robyn</cp:lastModifiedBy>
  <cp:revision>32</cp:revision>
  <dcterms:created xsi:type="dcterms:W3CDTF">2008-10-08T00:54:47Z</dcterms:created>
  <dcterms:modified xsi:type="dcterms:W3CDTF">2012-06-05T00:32:39Z</dcterms:modified>
</cp:coreProperties>
</file>